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Source Code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4A7DDB-6A51-462C-8FD2-A27FD6C40396}">
  <a:tblStyle styleId="{1D4A7DDB-6A51-462C-8FD2-A27FD6C4039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5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8.xml"/><Relationship Id="rId46" Type="http://schemas.openxmlformats.org/officeDocument/2006/relationships/font" Target="fonts/SourceCodePro-boldItalic.fntdata"/><Relationship Id="rId23" Type="http://schemas.openxmlformats.org/officeDocument/2006/relationships/slide" Target="slides/slide17.xml"/><Relationship Id="rId45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53c74c3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953c74c3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E272D"/>
                </a:solidFill>
                <a:highlight>
                  <a:srgbClr val="FFFFFF"/>
                </a:highlight>
              </a:rPr>
              <a:t>Por lo tanto, Kanban tiene tres fases: hacer visible (ver el trabajo), limitar (limitar la cantidad de trabajo en curso) y mejorar (continuar mejorando el proceso). Mientras Lean Inception ayuda a un equipo a ser efectivo, alineando a las personas en el producto, Kanban ayuda a ese equipo a ser eficiente en su forma de trabajar. Por lo tanto, el uso de métodos también puede ser complementario.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953c74c3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953c74c3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b86a0730a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b86a0730a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953c74c3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953c74c3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53c74c3e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953c74c3e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953c74c3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953c74c3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953c74c3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953c74c3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953c74c3e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953c74c3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86a0730a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b86a0730a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953c74c3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953c74c3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94a64c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94a64c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953c74c3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953c74c3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ab6bbf6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ab6bbf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94a64ce6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94a64ce6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953c74c3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953c74c3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953c74c3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953c74c3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b86a0730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b86a0730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be4f5bd2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be4f5bd2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b416c790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b416c790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953c74c3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953c74c3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953c74c3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953c74c3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53c74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53c74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Fundamentos del proyecto 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1.-. Problema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2.- Solución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3.- Alcances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4.- 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Metodologia de trabajo: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lean inception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kanban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1.- PBI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2.- PBB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Metricas de flujo: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1.- burn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2.-Roadmap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3.- graficos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Ecosistema del Software: / Infraestructura / Diseño del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1.- Arquitectura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2.- Modelo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3.- Herramientas utilizadas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1.- Demo aplicacion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2.- pipeline + test ( inspeccion de codigo pemdiente)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3.- 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b86a073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b86a073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b86a0730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b86a073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b86a073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b86a073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953c74c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953c74c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953c74c3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953c74c3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953c74c3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1953c74c3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953c74c3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1953c74c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94a64ce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94a64ce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En Chile, la pérdida de mascotas es un problema creciente. Cada año, </a:t>
            </a:r>
            <a:r>
              <a:rPr b="1" lang="es" sz="1400">
                <a:solidFill>
                  <a:schemeClr val="dk1"/>
                </a:solidFill>
              </a:rPr>
              <a:t>más de 200.000 mascotas</a:t>
            </a:r>
            <a:r>
              <a:rPr lang="es" sz="1400">
                <a:solidFill>
                  <a:schemeClr val="dk1"/>
                </a:solidFill>
              </a:rPr>
              <a:t> se pierden en el país, lo que representa un alto porcentaje de animales domésticos. Según estudios, aproximadamente </a:t>
            </a:r>
            <a:r>
              <a:rPr b="1" lang="es" sz="1400">
                <a:solidFill>
                  <a:schemeClr val="dk1"/>
                </a:solidFill>
              </a:rPr>
              <a:t>1 de cada 3 mascotas</a:t>
            </a:r>
            <a:r>
              <a:rPr lang="es" sz="1400">
                <a:solidFill>
                  <a:schemeClr val="dk1"/>
                </a:solidFill>
              </a:rPr>
              <a:t> que vive en hogares urbanos puede perderse en algún momento de su vida.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El impacto de este fenómeno es significativo: </a:t>
            </a:r>
            <a:r>
              <a:rPr b="1" lang="es" sz="1400">
                <a:solidFill>
                  <a:schemeClr val="dk1"/>
                </a:solidFill>
              </a:rPr>
              <a:t>el 40% de las mascotas perdidas nunca regresan con sus dueños</a:t>
            </a:r>
            <a:r>
              <a:rPr lang="es" sz="1400">
                <a:solidFill>
                  <a:schemeClr val="dk1"/>
                </a:solidFill>
              </a:rPr>
              <a:t>, lo que genera angustia tanto para las familias como para los propios animales. Muchas veces, la falta de un sistema organizado para reportar y encontrar mascotas perdidas empeora la situación, con animales que terminan en refugios, a veces sin la oportunidad de ser reclamados.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Las redes sociales y otros medios informales no son suficientes para abordar esta crisis de manera efectiva. </a:t>
            </a:r>
            <a:r>
              <a:rPr b="1" lang="es" sz="1400">
                <a:solidFill>
                  <a:schemeClr val="dk1"/>
                </a:solidFill>
              </a:rPr>
              <a:t>El 60% de las mascotas que se encuentran no son devueltas a sus dueños debido a la falta de una comunicación rápida y confiable.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94a64ce6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94a64ce6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Resumir un poco mas y sintetizar mejor la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94a64ce6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94a64ce6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Pendiente resumir y redactar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953c74c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953c74c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 es un portal gratuito de ayuda  para los usuarios desde donde tambien podran ver publicidad relacionada / no es una red social ni tampoco es un negocio de mascotas ni veterinarios, la publicidad sera cobrada y no somos una fundacion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953c74c3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953c74c3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hace : muestra informacion relacionada a las mascota, permitiendo publicar en redes sociualkes en caso de perderse la mascota y permite encontrar a través de mapas a las mascotas si ha sido vita, sera un portal siempre activo / lo que no hace es poner en riesgo la privacidad de las personas, tampoco cobrara a los usuarios ni buscaremos nosotros a las mascotas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b86a0730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b86a0730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Lean Inception es la combinación efectiva de Design Thinking y Lean StartUp para decidir el Producto Mínimo Viable (MVP). Es un taller dividido en varios pasos y actividades que guiarán al equipo en la construcción del producto ideal. La construcción de cualquier proyecto siempre comienza con un Lean Inception.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6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4.jpg"/><Relationship Id="rId9" Type="http://schemas.openxmlformats.org/officeDocument/2006/relationships/image" Target="../media/image9.png"/><Relationship Id="rId5" Type="http://schemas.openxmlformats.org/officeDocument/2006/relationships/image" Target="../media/image51.jp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5.png"/><Relationship Id="rId13" Type="http://schemas.openxmlformats.org/officeDocument/2006/relationships/image" Target="../media/image42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Relationship Id="rId15" Type="http://schemas.openxmlformats.org/officeDocument/2006/relationships/image" Target="../media/image39.png"/><Relationship Id="rId14" Type="http://schemas.openxmlformats.org/officeDocument/2006/relationships/image" Target="../media/image45.png"/><Relationship Id="rId17" Type="http://schemas.openxmlformats.org/officeDocument/2006/relationships/image" Target="../media/image44.png"/><Relationship Id="rId16" Type="http://schemas.openxmlformats.org/officeDocument/2006/relationships/image" Target="../media/image37.png"/><Relationship Id="rId5" Type="http://schemas.openxmlformats.org/officeDocument/2006/relationships/image" Target="../media/image11.png"/><Relationship Id="rId19" Type="http://schemas.openxmlformats.org/officeDocument/2006/relationships/image" Target="../media/image38.png"/><Relationship Id="rId6" Type="http://schemas.openxmlformats.org/officeDocument/2006/relationships/image" Target="../media/image14.png"/><Relationship Id="rId18" Type="http://schemas.openxmlformats.org/officeDocument/2006/relationships/image" Target="../media/image40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U4XRpBIqVolIpmGIkf6YlUByG1NA1z5A/view" TargetMode="External"/><Relationship Id="rId5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L0yJhPAHyuxdpJ-NPsbud4eQ5OumUkpc/view" TargetMode="External"/><Relationship Id="rId5" Type="http://schemas.openxmlformats.org/officeDocument/2006/relationships/image" Target="../media/image5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VnMlPlQ9saN_bQR_IOlMcBijXfdozIwI/view" TargetMode="External"/><Relationship Id="rId5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7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7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1800" y="3195400"/>
            <a:ext cx="5720400" cy="828900"/>
          </a:xfrm>
          <a:prstGeom prst="rect">
            <a:avLst/>
          </a:prstGeom>
          <a:effectLst>
            <a:outerShdw blurRad="200025" rotWithShape="0" algn="bl" dir="1200000" dist="7620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8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608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942200" y="733350"/>
            <a:ext cx="3259599" cy="25537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650" y="65250"/>
            <a:ext cx="1620700" cy="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3525950" y="14069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109600" y="14069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942300" y="14069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type="ctrTitle"/>
          </p:nvPr>
        </p:nvSpPr>
        <p:spPr>
          <a:xfrm>
            <a:off x="2091400" y="444825"/>
            <a:ext cx="4848000" cy="7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Kanban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22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2"/>
          <p:cNvSpPr txBox="1"/>
          <p:nvPr>
            <p:ph type="ctrTitle"/>
          </p:nvPr>
        </p:nvSpPr>
        <p:spPr>
          <a:xfrm>
            <a:off x="334100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662200" y="1528588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Backlog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662200" y="2092116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Priorizado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662200" y="2655644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662212" y="3219172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Listo para Desarrollo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662212" y="3782700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Desarrollo en Progreso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4801862" y="1528594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Listo para QA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4801850" y="2092125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QA en Progreso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4801850" y="2655644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Certificado por QA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4801850" y="3219163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 Producción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3032550" y="165028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3865250" y="165028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3448900" y="165028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3032550" y="2801325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3448900" y="2801325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3034400" y="3330275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7210100" y="1595125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3030675" y="37827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3525950" y="20767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3109600" y="20767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3942300" y="20767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3032550" y="232013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3448900" y="37827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7206375" y="22354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624600" y="223540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7206375" y="26917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7699775" y="31903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7283425" y="31903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8116125" y="3190350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7206375" y="343373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8039075" y="343373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66D5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7622725" y="3433738"/>
            <a:ext cx="300000" cy="322500"/>
          </a:xfrm>
          <a:prstGeom prst="foldedCorner">
            <a:avLst>
              <a:gd fmla="val 16667" name="adj"/>
            </a:avLst>
          </a:prstGeom>
          <a:solidFill>
            <a:srgbClr val="41A230">
              <a:alpha val="98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40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2"/>
          <p:cNvCxnSpPr>
            <a:stCxn id="206" idx="2"/>
            <a:endCxn id="207" idx="0"/>
          </p:cNvCxnSpPr>
          <p:nvPr/>
        </p:nvCxnSpPr>
        <p:spPr>
          <a:xfrm>
            <a:off x="1768750" y="1851088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2"/>
          <p:cNvCxnSpPr>
            <a:endCxn id="208" idx="0"/>
          </p:cNvCxnSpPr>
          <p:nvPr/>
        </p:nvCxnSpPr>
        <p:spPr>
          <a:xfrm>
            <a:off x="1768750" y="2414744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2"/>
          <p:cNvCxnSpPr>
            <a:endCxn id="209" idx="0"/>
          </p:cNvCxnSpPr>
          <p:nvPr/>
        </p:nvCxnSpPr>
        <p:spPr>
          <a:xfrm>
            <a:off x="1768762" y="2978272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2"/>
          <p:cNvCxnSpPr>
            <a:endCxn id="210" idx="0"/>
          </p:cNvCxnSpPr>
          <p:nvPr/>
        </p:nvCxnSpPr>
        <p:spPr>
          <a:xfrm>
            <a:off x="1768762" y="3541800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2"/>
          <p:cNvCxnSpPr>
            <a:stCxn id="210" idx="2"/>
            <a:endCxn id="211" idx="1"/>
          </p:cNvCxnSpPr>
          <p:nvPr/>
        </p:nvCxnSpPr>
        <p:spPr>
          <a:xfrm rot="-5400000">
            <a:off x="2077612" y="1381050"/>
            <a:ext cx="2415300" cy="3033000"/>
          </a:xfrm>
          <a:prstGeom prst="bentConnector4">
            <a:avLst>
              <a:gd fmla="val -23522" name="adj1"/>
              <a:gd fmla="val 8997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2"/>
          <p:cNvCxnSpPr>
            <a:endCxn id="212" idx="0"/>
          </p:cNvCxnSpPr>
          <p:nvPr/>
        </p:nvCxnSpPr>
        <p:spPr>
          <a:xfrm>
            <a:off x="5908400" y="1851225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2"/>
          <p:cNvCxnSpPr>
            <a:stCxn id="213" idx="0"/>
            <a:endCxn id="213" idx="0"/>
          </p:cNvCxnSpPr>
          <p:nvPr/>
        </p:nvCxnSpPr>
        <p:spPr>
          <a:xfrm>
            <a:off x="5908400" y="265564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2"/>
          <p:cNvCxnSpPr>
            <a:endCxn id="213" idx="0"/>
          </p:cNvCxnSpPr>
          <p:nvPr/>
        </p:nvCxnSpPr>
        <p:spPr>
          <a:xfrm>
            <a:off x="5908400" y="2414744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2"/>
          <p:cNvCxnSpPr>
            <a:stCxn id="213" idx="2"/>
            <a:endCxn id="214" idx="0"/>
          </p:cNvCxnSpPr>
          <p:nvPr/>
        </p:nvCxnSpPr>
        <p:spPr>
          <a:xfrm>
            <a:off x="5908400" y="2978144"/>
            <a:ext cx="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7405" y="4785800"/>
            <a:ext cx="1385870" cy="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/>
          <p:nvPr>
            <p:ph type="ctrTitle"/>
          </p:nvPr>
        </p:nvSpPr>
        <p:spPr>
          <a:xfrm>
            <a:off x="4059000" y="56450"/>
            <a:ext cx="1026000" cy="8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PBB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3"/>
          <p:cNvSpPr txBox="1"/>
          <p:nvPr>
            <p:ph type="ctrTitle"/>
          </p:nvPr>
        </p:nvSpPr>
        <p:spPr>
          <a:xfrm>
            <a:off x="334100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7488" y="2911050"/>
            <a:ext cx="2069074" cy="136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</p:pic>
      <p:pic>
        <p:nvPicPr>
          <p:cNvPr id="256" name="Google Shape;2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7488" y="1311175"/>
            <a:ext cx="2069051" cy="143134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</p:pic>
      <p:sp>
        <p:nvSpPr>
          <p:cNvPr id="257" name="Google Shape;257;p23"/>
          <p:cNvSpPr txBox="1"/>
          <p:nvPr>
            <p:ph type="ctrTitle"/>
          </p:nvPr>
        </p:nvSpPr>
        <p:spPr>
          <a:xfrm>
            <a:off x="3577475" y="989325"/>
            <a:ext cx="206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María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3"/>
          <p:cNvSpPr txBox="1"/>
          <p:nvPr>
            <p:ph type="ctrTitle"/>
          </p:nvPr>
        </p:nvSpPr>
        <p:spPr>
          <a:xfrm>
            <a:off x="3577475" y="4277575"/>
            <a:ext cx="206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Raúl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540075" y="865950"/>
            <a:ext cx="2332200" cy="3867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Hacen / Actividades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6351750" y="865950"/>
            <a:ext cx="2332200" cy="3867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Expectativas / Objetivos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189375" y="1376025"/>
            <a:ext cx="3033600" cy="136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Buscar registrar su mascota.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Alertar sobre su mascota perdida.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Compartir la información de su mascota. 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189375" y="2911050"/>
            <a:ext cx="3033600" cy="136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Crea Perfil de su mascota.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Subir Imágenes de su mascota.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Mantiene actualizado la información.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6001050" y="1376025"/>
            <a:ext cx="3033600" cy="136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Generar perfil de búsqueda de mascota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Cambiar estado de su mascota a </a:t>
            </a:r>
            <a:r>
              <a:rPr b="1" i="1" lang="es" sz="1100">
                <a:solidFill>
                  <a:schemeClr val="dk1"/>
                </a:solidFill>
              </a:rPr>
              <a:t>pérdida</a:t>
            </a:r>
            <a:r>
              <a:rPr b="1" i="1" lang="es" sz="1100">
                <a:solidFill>
                  <a:schemeClr val="dk1"/>
                </a:solidFill>
              </a:rPr>
              <a:t>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Generar carteles con la información.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6001050" y="2865900"/>
            <a:ext cx="3033600" cy="1366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Mantener información actualizada.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Mejorar la identificación de su mascota.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indicar datos relevantes en caso que en un futuro la mascota se perdiera.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1513" y="4574493"/>
            <a:ext cx="911775" cy="5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>
            <p:ph type="ctrTitle"/>
          </p:nvPr>
        </p:nvSpPr>
        <p:spPr>
          <a:xfrm>
            <a:off x="334100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4"/>
          <p:cNvSpPr txBox="1"/>
          <p:nvPr>
            <p:ph type="ctrTitle"/>
          </p:nvPr>
        </p:nvSpPr>
        <p:spPr>
          <a:xfrm>
            <a:off x="4059000" y="56450"/>
            <a:ext cx="1026000" cy="8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PBB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540050" y="743600"/>
            <a:ext cx="2332200" cy="3867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6370350" y="753550"/>
            <a:ext cx="2332200" cy="3867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Beneficio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189375" y="1273738"/>
            <a:ext cx="3033600" cy="1468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No hay un canal centralizado para almacenar los registros.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Dificultad para encontrar información sobre mascotas perdidas.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189375" y="2911050"/>
            <a:ext cx="3033600" cy="1468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Dificultad para difundir la información rápidamente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100">
                <a:solidFill>
                  <a:schemeClr val="dk1"/>
                </a:solidFill>
              </a:rPr>
              <a:t>Carteles poco atractivos o con información incompleta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Inconsistencia en la información proporcionada</a:t>
            </a:r>
            <a:endParaRPr b="1" i="1" sz="1100">
              <a:solidFill>
                <a:schemeClr val="dk1"/>
              </a:solidFill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6019675" y="1283675"/>
            <a:ext cx="3033600" cy="1468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Ahorro de tiempo al encontrar información.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Mayor visibilidad de los reportes.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Trazabilidad de la mascota y su dueño.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6019675" y="2875850"/>
            <a:ext cx="3033600" cy="1514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Mayor visibilidad de las publicaciones.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Mayor efectividad en la búsqueda.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Mayor precisión en los datos.</a:t>
            </a:r>
            <a:endParaRPr b="1"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 sz="1100">
                <a:solidFill>
                  <a:schemeClr val="dk1"/>
                </a:solidFill>
              </a:rPr>
              <a:t>Publicidad gratis para la página.</a:t>
            </a:r>
            <a:endParaRPr b="1" i="1" sz="1100">
              <a:solidFill>
                <a:schemeClr val="dk1"/>
              </a:solidFill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3645313" y="1482975"/>
            <a:ext cx="1970700" cy="1152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Crear</a:t>
            </a:r>
            <a:r>
              <a:rPr b="1" i="1" lang="es" sz="1100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perfil de mascota</a:t>
            </a:r>
            <a:endParaRPr b="1" i="1" sz="1100">
              <a:solidFill>
                <a:schemeClr val="dk1"/>
              </a:solidFill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3645300" y="3018000"/>
            <a:ext cx="1970700" cy="1152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Crear cartel perdido</a:t>
            </a:r>
            <a:endParaRPr b="1" i="1" sz="1100">
              <a:solidFill>
                <a:schemeClr val="dk1"/>
              </a:solidFill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1513" y="4567693"/>
            <a:ext cx="911775" cy="5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>
            <p:ph type="ctrTitle"/>
          </p:nvPr>
        </p:nvSpPr>
        <p:spPr>
          <a:xfrm>
            <a:off x="4059000" y="56450"/>
            <a:ext cx="10260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PBI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5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5"/>
          <p:cNvSpPr txBox="1"/>
          <p:nvPr>
            <p:ph type="ctrTitle"/>
          </p:nvPr>
        </p:nvSpPr>
        <p:spPr>
          <a:xfrm>
            <a:off x="334100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513" y="757075"/>
            <a:ext cx="6692974" cy="39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7405" y="4785800"/>
            <a:ext cx="1385870" cy="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>
            <p:ph type="ctrTitle"/>
          </p:nvPr>
        </p:nvSpPr>
        <p:spPr>
          <a:xfrm>
            <a:off x="4059000" y="285050"/>
            <a:ext cx="10260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PBI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26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26"/>
          <p:cNvSpPr txBox="1"/>
          <p:nvPr>
            <p:ph type="ctrTitle"/>
          </p:nvPr>
        </p:nvSpPr>
        <p:spPr>
          <a:xfrm>
            <a:off x="334100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6">
            <a:alphaModFix/>
          </a:blip>
          <a:srcRect b="81552" l="0" r="0" t="0"/>
          <a:stretch/>
        </p:blipFill>
        <p:spPr>
          <a:xfrm>
            <a:off x="1806938" y="779682"/>
            <a:ext cx="5530121" cy="100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6">
            <a:alphaModFix/>
          </a:blip>
          <a:srcRect b="44512" l="0" r="0" t="28049"/>
          <a:stretch/>
        </p:blipFill>
        <p:spPr>
          <a:xfrm>
            <a:off x="1806938" y="1765347"/>
            <a:ext cx="5530121" cy="150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6">
            <a:alphaModFix/>
          </a:blip>
          <a:srcRect b="7698" l="0" r="0" t="62577"/>
          <a:stretch/>
        </p:blipFill>
        <p:spPr>
          <a:xfrm>
            <a:off x="1806938" y="3220550"/>
            <a:ext cx="5530121" cy="162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7405" y="4785800"/>
            <a:ext cx="1385870" cy="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75" y="678400"/>
            <a:ext cx="7262245" cy="41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27"/>
          <p:cNvSpPr txBox="1"/>
          <p:nvPr>
            <p:ph type="ctrTitle"/>
          </p:nvPr>
        </p:nvSpPr>
        <p:spPr>
          <a:xfrm>
            <a:off x="543500" y="139300"/>
            <a:ext cx="55884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de Flujo de Trabajo - </a:t>
            </a: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Flujo Acumulado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4925" y="4832100"/>
            <a:ext cx="762866" cy="2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1150" y="1100550"/>
            <a:ext cx="1471200" cy="14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28"/>
          <p:cNvSpPr txBox="1"/>
          <p:nvPr>
            <p:ph type="ctrTitle"/>
          </p:nvPr>
        </p:nvSpPr>
        <p:spPr>
          <a:xfrm>
            <a:off x="580925" y="139300"/>
            <a:ext cx="67260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de Flujo de Trabajo - Dispersión de Tiempo del Ciclo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4925" y="4832100"/>
            <a:ext cx="762866" cy="2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1913" y="648300"/>
            <a:ext cx="7280174" cy="418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29"/>
          <p:cNvSpPr txBox="1"/>
          <p:nvPr>
            <p:ph type="ctrTitle"/>
          </p:nvPr>
        </p:nvSpPr>
        <p:spPr>
          <a:xfrm>
            <a:off x="580925" y="139300"/>
            <a:ext cx="66759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de Flujo de Trabajo - Cuadro de envejecimiento (WIP)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4925" y="4832100"/>
            <a:ext cx="762866" cy="2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8050" y="562575"/>
            <a:ext cx="7207898" cy="424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30"/>
          <p:cNvSpPr txBox="1"/>
          <p:nvPr>
            <p:ph type="ctrTitle"/>
          </p:nvPr>
        </p:nvSpPr>
        <p:spPr>
          <a:xfrm>
            <a:off x="580925" y="139300"/>
            <a:ext cx="66759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de Flujo de Trabajo - </a:t>
            </a: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ejecución del rendimiento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4925" y="4832100"/>
            <a:ext cx="762866" cy="2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888" y="571513"/>
            <a:ext cx="7134227" cy="423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1"/>
          <p:cNvSpPr txBox="1"/>
          <p:nvPr>
            <p:ph type="ctrTitle"/>
          </p:nvPr>
        </p:nvSpPr>
        <p:spPr>
          <a:xfrm>
            <a:off x="2585100" y="299850"/>
            <a:ext cx="39738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Roadmap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31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1"/>
          <p:cNvSpPr txBox="1"/>
          <p:nvPr>
            <p:ph type="ctrTitle"/>
          </p:nvPr>
        </p:nvSpPr>
        <p:spPr>
          <a:xfrm>
            <a:off x="500575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de Flujo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75249"/>
            <a:ext cx="9144001" cy="272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8863" y="4443218"/>
            <a:ext cx="911775" cy="5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26577" l="0" r="0" t="15266"/>
          <a:stretch/>
        </p:blipFill>
        <p:spPr>
          <a:xfrm>
            <a:off x="6077175" y="1195075"/>
            <a:ext cx="2315601" cy="2991027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3840000" dist="123825">
              <a:srgbClr val="000000">
                <a:alpha val="51000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 b="23484" l="0" r="0" t="17182"/>
          <a:stretch/>
        </p:blipFill>
        <p:spPr>
          <a:xfrm>
            <a:off x="3373050" y="1250650"/>
            <a:ext cx="2315601" cy="3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ctrTitle"/>
          </p:nvPr>
        </p:nvSpPr>
        <p:spPr>
          <a:xfrm>
            <a:off x="269364" y="139302"/>
            <a:ext cx="19326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7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4"/>
          <p:cNvGrpSpPr/>
          <p:nvPr/>
        </p:nvGrpSpPr>
        <p:grpSpPr>
          <a:xfrm>
            <a:off x="3371300" y="1151225"/>
            <a:ext cx="2401399" cy="3706176"/>
            <a:chOff x="3371300" y="718663"/>
            <a:chExt cx="2401399" cy="3706176"/>
          </a:xfrm>
        </p:grpSpPr>
        <p:pic>
          <p:nvPicPr>
            <p:cNvPr id="67" name="Google Shape;67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71300" y="718663"/>
              <a:ext cx="2401399" cy="3706176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3840000" dist="123825">
                <a:srgbClr val="000000">
                  <a:alpha val="51000"/>
                </a:srgbClr>
              </a:outerShdw>
            </a:effectLst>
          </p:spPr>
        </p:pic>
        <p:sp>
          <p:nvSpPr>
            <p:cNvPr id="68" name="Google Shape;68;p14"/>
            <p:cNvSpPr txBox="1"/>
            <p:nvPr/>
          </p:nvSpPr>
          <p:spPr>
            <a:xfrm>
              <a:off x="3427450" y="3366838"/>
              <a:ext cx="220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chemeClr val="lt1"/>
                  </a:solidFill>
                </a:rPr>
                <a:t>Fabián Ramírez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3445625" y="3675913"/>
              <a:ext cx="2289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lt1"/>
                  </a:solidFill>
                </a:rPr>
                <a:t>Ingeniero Q.A</a:t>
              </a:r>
              <a:endParaRPr sz="10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chemeClr val="lt1"/>
                  </a:solidFill>
                </a:rPr>
                <a:t>Implementación de Ambiente QA.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chemeClr val="lt1"/>
                  </a:solidFill>
                </a:rPr>
                <a:t>Diseño de Plan de Pruebas.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solidFill>
                    <a:schemeClr val="lt1"/>
                  </a:solidFill>
                </a:rPr>
                <a:t>Automatización de Pruebas.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6040925" y="1151225"/>
            <a:ext cx="2401399" cy="3706176"/>
            <a:chOff x="6055925" y="718650"/>
            <a:chExt cx="2401399" cy="3706176"/>
          </a:xfrm>
        </p:grpSpPr>
        <p:pic>
          <p:nvPicPr>
            <p:cNvPr id="71" name="Google Shape;7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55925" y="718650"/>
              <a:ext cx="2401399" cy="3706176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3840000" dist="123825">
                <a:srgbClr val="000000">
                  <a:alpha val="51000"/>
                </a:srgbClr>
              </a:outerShdw>
            </a:effectLst>
          </p:spPr>
        </p:pic>
        <p:sp>
          <p:nvSpPr>
            <p:cNvPr id="72" name="Google Shape;72;p14"/>
            <p:cNvSpPr txBox="1"/>
            <p:nvPr/>
          </p:nvSpPr>
          <p:spPr>
            <a:xfrm>
              <a:off x="6168225" y="3402425"/>
              <a:ext cx="220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chemeClr val="lt1"/>
                  </a:solidFill>
                </a:rPr>
                <a:t>Yerko Gálvez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6168225" y="3790350"/>
              <a:ext cx="2103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000">
                  <a:solidFill>
                    <a:schemeClr val="lt1"/>
                  </a:solidFill>
                </a:rPr>
                <a:t>Desarrollo BackEnd y FrontEnd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sp>
        <p:nvSpPr>
          <p:cNvPr id="74" name="Google Shape;74;p14"/>
          <p:cNvSpPr txBox="1"/>
          <p:nvPr>
            <p:ph type="ctrTitle"/>
          </p:nvPr>
        </p:nvSpPr>
        <p:spPr>
          <a:xfrm>
            <a:off x="2560500" y="314600"/>
            <a:ext cx="40230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Nuestro Equipo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975" y="1208698"/>
            <a:ext cx="2289100" cy="2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675" y="1151225"/>
            <a:ext cx="2401400" cy="370617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3840000" dist="123825">
              <a:srgbClr val="000000">
                <a:alpha val="51000"/>
              </a:srgbClr>
            </a:outerShdw>
          </a:effectLst>
        </p:spPr>
      </p:pic>
      <p:sp>
        <p:nvSpPr>
          <p:cNvPr id="77" name="Google Shape;77;p14"/>
          <p:cNvSpPr txBox="1"/>
          <p:nvPr/>
        </p:nvSpPr>
        <p:spPr>
          <a:xfrm>
            <a:off x="813975" y="3834975"/>
            <a:ext cx="2206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</a:rPr>
              <a:t>Ivan Jimenez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813975" y="4222900"/>
            <a:ext cx="2206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Diseño UX/UI</a:t>
            </a:r>
            <a:br>
              <a:rPr lang="es" sz="1000">
                <a:solidFill>
                  <a:schemeClr val="lt1"/>
                </a:solidFill>
              </a:rPr>
            </a:br>
            <a:r>
              <a:rPr lang="es" sz="1000">
                <a:solidFill>
                  <a:schemeClr val="lt1"/>
                </a:solidFill>
              </a:rPr>
              <a:t>Desarrollo</a:t>
            </a:r>
            <a:r>
              <a:rPr lang="es" sz="1000">
                <a:solidFill>
                  <a:schemeClr val="lt1"/>
                </a:solidFill>
              </a:rPr>
              <a:t> BackEnd y FrontEnd</a:t>
            </a:r>
            <a:br>
              <a:rPr lang="es" sz="1000">
                <a:solidFill>
                  <a:schemeClr val="lt1"/>
                </a:solidFill>
              </a:rPr>
            </a:b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953450"/>
            <a:ext cx="8724831" cy="35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/>
          <p:nvPr>
            <p:ph type="ctrTitle"/>
          </p:nvPr>
        </p:nvSpPr>
        <p:spPr>
          <a:xfrm>
            <a:off x="3587700" y="285050"/>
            <a:ext cx="19686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Burn Up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7" name="Google Shape;367;p32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Google Shape;368;p32"/>
          <p:cNvSpPr txBox="1"/>
          <p:nvPr>
            <p:ph type="ctrTitle"/>
          </p:nvPr>
        </p:nvSpPr>
        <p:spPr>
          <a:xfrm>
            <a:off x="500575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 de Flujo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7279225" y="1182425"/>
            <a:ext cx="288300" cy="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70" name="Google Shape;370;p32"/>
          <p:cNvCxnSpPr/>
          <p:nvPr/>
        </p:nvCxnSpPr>
        <p:spPr>
          <a:xfrm flipH="1" rot="10800000">
            <a:off x="3587700" y="2896850"/>
            <a:ext cx="738900" cy="1315500"/>
          </a:xfrm>
          <a:prstGeom prst="straightConnector1">
            <a:avLst/>
          </a:prstGeom>
          <a:noFill/>
          <a:ln cap="flat" cmpd="sng" w="38100">
            <a:solidFill>
              <a:srgbClr val="1A7A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2"/>
          <p:cNvSpPr txBox="1"/>
          <p:nvPr/>
        </p:nvSpPr>
        <p:spPr>
          <a:xfrm>
            <a:off x="3836400" y="1515000"/>
            <a:ext cx="583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A7A00"/>
                </a:solidFill>
              </a:rPr>
              <a:t>19</a:t>
            </a:r>
            <a:endParaRPr sz="1800">
              <a:solidFill>
                <a:srgbClr val="1A7A00"/>
              </a:solidFill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7063100" y="1075325"/>
            <a:ext cx="583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9900FF"/>
                </a:solidFill>
              </a:rPr>
              <a:t>28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7A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3"/>
          <p:cNvSpPr txBox="1"/>
          <p:nvPr>
            <p:ph type="ctrTitle"/>
          </p:nvPr>
        </p:nvSpPr>
        <p:spPr>
          <a:xfrm>
            <a:off x="269375" y="139300"/>
            <a:ext cx="25143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Software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>
            <p:ph type="ctrTitle"/>
          </p:nvPr>
        </p:nvSpPr>
        <p:spPr>
          <a:xfrm>
            <a:off x="3057000" y="299850"/>
            <a:ext cx="30300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Arquitectura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33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6">
            <a:alphaModFix/>
          </a:blip>
          <a:srcRect b="0" l="0" r="0" t="10714"/>
          <a:stretch/>
        </p:blipFill>
        <p:spPr>
          <a:xfrm>
            <a:off x="76200" y="980790"/>
            <a:ext cx="8991601" cy="382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4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>
            <p:ph type="ctrTitle"/>
          </p:nvPr>
        </p:nvSpPr>
        <p:spPr>
          <a:xfrm>
            <a:off x="2637600" y="50825"/>
            <a:ext cx="38688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Modelo de Datos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34"/>
          <p:cNvSpPr txBox="1"/>
          <p:nvPr>
            <p:ph type="ctrTitle"/>
          </p:nvPr>
        </p:nvSpPr>
        <p:spPr>
          <a:xfrm>
            <a:off x="269375" y="139300"/>
            <a:ext cx="25143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Software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801" y="741500"/>
            <a:ext cx="7287176" cy="43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>
            <p:ph type="ctrTitle"/>
          </p:nvPr>
        </p:nvSpPr>
        <p:spPr>
          <a:xfrm>
            <a:off x="3057000" y="299850"/>
            <a:ext cx="31581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Herramientas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35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35"/>
          <p:cNvSpPr txBox="1"/>
          <p:nvPr>
            <p:ph type="ctrTitle"/>
          </p:nvPr>
        </p:nvSpPr>
        <p:spPr>
          <a:xfrm>
            <a:off x="269375" y="139300"/>
            <a:ext cx="25143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Software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01" name="Google Shape;401;p35"/>
          <p:cNvGrpSpPr/>
          <p:nvPr/>
        </p:nvGrpSpPr>
        <p:grpSpPr>
          <a:xfrm>
            <a:off x="383975" y="1131838"/>
            <a:ext cx="5253450" cy="535607"/>
            <a:chOff x="383975" y="1131838"/>
            <a:chExt cx="5253450" cy="535607"/>
          </a:xfrm>
        </p:grpSpPr>
        <p:sp>
          <p:nvSpPr>
            <p:cNvPr id="402" name="Google Shape;402;p35"/>
            <p:cNvSpPr txBox="1"/>
            <p:nvPr/>
          </p:nvSpPr>
          <p:spPr>
            <a:xfrm>
              <a:off x="383975" y="1131838"/>
              <a:ext cx="118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Gestión</a:t>
              </a:r>
              <a:endParaRPr b="1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194050" y="1203256"/>
              <a:ext cx="1183800" cy="415500"/>
            </a:xfrm>
            <a:prstGeom prst="roundRect">
              <a:avLst>
                <a:gd fmla="val 16667" name="adj"/>
              </a:avLst>
            </a:prstGeom>
            <a:solidFill>
              <a:srgbClr val="CFE7CB"/>
            </a:solidFill>
            <a:ln cap="flat" cmpd="sng" w="9525">
              <a:solidFill>
                <a:srgbClr val="1A7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4" name="Google Shape;40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30063" y="1154568"/>
              <a:ext cx="911775" cy="512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35"/>
            <p:cNvSpPr/>
            <p:nvPr/>
          </p:nvSpPr>
          <p:spPr>
            <a:xfrm>
              <a:off x="4453625" y="1203263"/>
              <a:ext cx="1183800" cy="415500"/>
            </a:xfrm>
            <a:prstGeom prst="roundRect">
              <a:avLst>
                <a:gd fmla="val 16667" name="adj"/>
              </a:avLst>
            </a:prstGeom>
            <a:solidFill>
              <a:srgbClr val="CFE7CB"/>
            </a:solidFill>
            <a:ln cap="flat" cmpd="sng" w="9525">
              <a:solidFill>
                <a:srgbClr val="1A7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6" name="Google Shape;406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975" y="1171200"/>
              <a:ext cx="852649" cy="479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7" name="Google Shape;407;p35"/>
            <p:cNvGrpSpPr/>
            <p:nvPr/>
          </p:nvGrpSpPr>
          <p:grpSpPr>
            <a:xfrm>
              <a:off x="1934475" y="1203250"/>
              <a:ext cx="1183800" cy="415500"/>
              <a:chOff x="775975" y="2314863"/>
              <a:chExt cx="1183800" cy="415500"/>
            </a:xfrm>
          </p:grpSpPr>
          <p:sp>
            <p:nvSpPr>
              <p:cNvPr id="408" name="Google Shape;408;p35"/>
              <p:cNvSpPr/>
              <p:nvPr/>
            </p:nvSpPr>
            <p:spPr>
              <a:xfrm>
                <a:off x="775975" y="2314863"/>
                <a:ext cx="1183800" cy="415500"/>
              </a:xfrm>
              <a:prstGeom prst="roundRect">
                <a:avLst>
                  <a:gd fmla="val 16667" name="adj"/>
                </a:avLst>
              </a:prstGeom>
              <a:solidFill>
                <a:srgbClr val="CFE7CB"/>
              </a:solidFill>
              <a:ln cap="flat" cmpd="sng" w="9525">
                <a:solidFill>
                  <a:srgbClr val="1A7A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9" name="Google Shape;409;p3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63725" y="2362088"/>
                <a:ext cx="327950" cy="327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" name="Google Shape;410;p35"/>
              <p:cNvSpPr txBox="1"/>
              <p:nvPr/>
            </p:nvSpPr>
            <p:spPr>
              <a:xfrm>
                <a:off x="1209400" y="2314863"/>
                <a:ext cx="657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500">
                    <a:latin typeface="Source Code Pro"/>
                    <a:ea typeface="Source Code Pro"/>
                    <a:cs typeface="Source Code Pro"/>
                    <a:sym typeface="Source Code Pro"/>
                  </a:rPr>
                  <a:t>Nave</a:t>
                </a:r>
                <a:endParaRPr b="1"/>
              </a:p>
            </p:txBody>
          </p:sp>
        </p:grpSp>
      </p:grpSp>
      <p:grpSp>
        <p:nvGrpSpPr>
          <p:cNvPr id="411" name="Google Shape;411;p35"/>
          <p:cNvGrpSpPr/>
          <p:nvPr/>
        </p:nvGrpSpPr>
        <p:grpSpPr>
          <a:xfrm>
            <a:off x="221750" y="1861586"/>
            <a:ext cx="7894125" cy="801014"/>
            <a:chOff x="221750" y="1861586"/>
            <a:chExt cx="7894125" cy="801014"/>
          </a:xfrm>
        </p:grpSpPr>
        <p:grpSp>
          <p:nvGrpSpPr>
            <p:cNvPr id="412" name="Google Shape;412;p35"/>
            <p:cNvGrpSpPr/>
            <p:nvPr/>
          </p:nvGrpSpPr>
          <p:grpSpPr>
            <a:xfrm>
              <a:off x="1897487" y="1861586"/>
              <a:ext cx="911780" cy="801000"/>
              <a:chOff x="3426737" y="1797149"/>
              <a:chExt cx="911780" cy="801000"/>
            </a:xfrm>
          </p:grpSpPr>
          <p:sp>
            <p:nvSpPr>
              <p:cNvPr id="413" name="Google Shape;413;p35"/>
              <p:cNvSpPr/>
              <p:nvPr/>
            </p:nvSpPr>
            <p:spPr>
              <a:xfrm>
                <a:off x="3451225" y="1797149"/>
                <a:ext cx="862800" cy="801000"/>
              </a:xfrm>
              <a:prstGeom prst="roundRect">
                <a:avLst>
                  <a:gd fmla="val 16667" name="adj"/>
                </a:avLst>
              </a:prstGeom>
              <a:solidFill>
                <a:srgbClr val="CFE7CB"/>
              </a:solidFill>
              <a:ln cap="flat" cmpd="sng" w="9525">
                <a:solidFill>
                  <a:srgbClr val="1A7A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4" name="Google Shape;414;p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426737" y="1893525"/>
                <a:ext cx="911780" cy="512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" name="Google Shape;415;p35"/>
            <p:cNvGrpSpPr/>
            <p:nvPr/>
          </p:nvGrpSpPr>
          <p:grpSpPr>
            <a:xfrm>
              <a:off x="2900500" y="1861600"/>
              <a:ext cx="1319472" cy="801000"/>
              <a:chOff x="4429750" y="1797162"/>
              <a:chExt cx="1319472" cy="801000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4429750" y="1797162"/>
                <a:ext cx="1248000" cy="801000"/>
              </a:xfrm>
              <a:prstGeom prst="roundRect">
                <a:avLst>
                  <a:gd fmla="val 16667" name="adj"/>
                </a:avLst>
              </a:prstGeom>
              <a:solidFill>
                <a:srgbClr val="CFE7CB"/>
              </a:solidFill>
              <a:ln cap="flat" cmpd="sng" w="9525">
                <a:solidFill>
                  <a:srgbClr val="1A7A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7" name="Google Shape;417;p3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501273" y="1846675"/>
                <a:ext cx="1247949" cy="701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" name="Google Shape;418;p35"/>
            <p:cNvGrpSpPr/>
            <p:nvPr/>
          </p:nvGrpSpPr>
          <p:grpSpPr>
            <a:xfrm>
              <a:off x="6517475" y="1942738"/>
              <a:ext cx="1598400" cy="638700"/>
              <a:chOff x="3709200" y="3715700"/>
              <a:chExt cx="1598400" cy="638700"/>
            </a:xfrm>
          </p:grpSpPr>
          <p:sp>
            <p:nvSpPr>
              <p:cNvPr id="419" name="Google Shape;419;p35"/>
              <p:cNvSpPr/>
              <p:nvPr/>
            </p:nvSpPr>
            <p:spPr>
              <a:xfrm>
                <a:off x="3709200" y="3715700"/>
                <a:ext cx="1598400" cy="638700"/>
              </a:xfrm>
              <a:prstGeom prst="roundRect">
                <a:avLst>
                  <a:gd fmla="val 16667" name="adj"/>
                </a:avLst>
              </a:prstGeom>
              <a:solidFill>
                <a:srgbClr val="CFE7CB"/>
              </a:solidFill>
              <a:ln cap="flat" cmpd="sng" w="9525">
                <a:solidFill>
                  <a:srgbClr val="1A7A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0" name="Google Shape;420;p3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860063" y="3871078"/>
                <a:ext cx="1296686" cy="32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1" name="Google Shape;421;p35"/>
            <p:cNvGrpSpPr/>
            <p:nvPr/>
          </p:nvGrpSpPr>
          <p:grpSpPr>
            <a:xfrm>
              <a:off x="4230841" y="1933586"/>
              <a:ext cx="2227002" cy="656993"/>
              <a:chOff x="3410750" y="2706595"/>
              <a:chExt cx="2276400" cy="656993"/>
            </a:xfrm>
          </p:grpSpPr>
          <p:sp>
            <p:nvSpPr>
              <p:cNvPr id="422" name="Google Shape;422;p35"/>
              <p:cNvSpPr/>
              <p:nvPr/>
            </p:nvSpPr>
            <p:spPr>
              <a:xfrm>
                <a:off x="3410750" y="2719575"/>
                <a:ext cx="2276400" cy="630900"/>
              </a:xfrm>
              <a:prstGeom prst="roundRect">
                <a:avLst>
                  <a:gd fmla="val 16667" name="adj"/>
                </a:avLst>
              </a:prstGeom>
              <a:solidFill>
                <a:srgbClr val="CFE7CB"/>
              </a:solidFill>
              <a:ln cap="flat" cmpd="sng" w="9525">
                <a:solidFill>
                  <a:srgbClr val="1A7A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3" name="Google Shape;423;p35"/>
              <p:cNvPicPr preferRelativeResize="0"/>
              <p:nvPr/>
            </p:nvPicPr>
            <p:blipFill rotWithShape="1">
              <a:blip r:embed="rId12">
                <a:alphaModFix/>
              </a:blip>
              <a:srcRect b="33138" l="0" r="0" t="33909"/>
              <a:stretch/>
            </p:blipFill>
            <p:spPr>
              <a:xfrm>
                <a:off x="3558241" y="2706595"/>
                <a:ext cx="1946663" cy="656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4" name="Google Shape;424;p35"/>
            <p:cNvSpPr txBox="1"/>
            <p:nvPr/>
          </p:nvSpPr>
          <p:spPr>
            <a:xfrm>
              <a:off x="221750" y="2015788"/>
              <a:ext cx="147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  <a:endParaRPr b="1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25" name="Google Shape;425;p35"/>
          <p:cNvGrpSpPr/>
          <p:nvPr/>
        </p:nvGrpSpPr>
        <p:grpSpPr>
          <a:xfrm>
            <a:off x="-12" y="2899737"/>
            <a:ext cx="6543938" cy="1911350"/>
            <a:chOff x="-91225" y="3151637"/>
            <a:chExt cx="6543938" cy="1911350"/>
          </a:xfrm>
        </p:grpSpPr>
        <p:sp>
          <p:nvSpPr>
            <p:cNvPr id="426" name="Google Shape;426;p35"/>
            <p:cNvSpPr txBox="1"/>
            <p:nvPr/>
          </p:nvSpPr>
          <p:spPr>
            <a:xfrm>
              <a:off x="-91225" y="3553188"/>
              <a:ext cx="1933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Lenguajes</a:t>
              </a:r>
              <a:endParaRPr b="1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Librerías</a:t>
              </a:r>
              <a:endParaRPr b="1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Frameworks</a:t>
              </a:r>
              <a:endParaRPr b="1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1832713" y="3151637"/>
              <a:ext cx="4620000" cy="1911350"/>
              <a:chOff x="1832713" y="3151637"/>
              <a:chExt cx="4620000" cy="1911350"/>
            </a:xfrm>
          </p:grpSpPr>
          <p:grpSp>
            <p:nvGrpSpPr>
              <p:cNvPr id="428" name="Google Shape;428;p35"/>
              <p:cNvGrpSpPr/>
              <p:nvPr/>
            </p:nvGrpSpPr>
            <p:grpSpPr>
              <a:xfrm>
                <a:off x="2783663" y="4153387"/>
                <a:ext cx="862800" cy="909600"/>
                <a:chOff x="2839188" y="4153362"/>
                <a:chExt cx="862800" cy="909600"/>
              </a:xfrm>
            </p:grpSpPr>
            <p:sp>
              <p:nvSpPr>
                <p:cNvPr id="429" name="Google Shape;429;p35"/>
                <p:cNvSpPr/>
                <p:nvPr/>
              </p:nvSpPr>
              <p:spPr>
                <a:xfrm>
                  <a:off x="2839188" y="4153362"/>
                  <a:ext cx="862800" cy="909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7CB"/>
                </a:solidFill>
                <a:ln cap="flat" cmpd="sng" w="9525">
                  <a:solidFill>
                    <a:srgbClr val="1A7A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0" name="Google Shape;430;p35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870088" y="4288742"/>
                  <a:ext cx="801024" cy="6388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1" name="Google Shape;431;p35"/>
              <p:cNvGrpSpPr/>
              <p:nvPr/>
            </p:nvGrpSpPr>
            <p:grpSpPr>
              <a:xfrm>
                <a:off x="1832713" y="4153375"/>
                <a:ext cx="862800" cy="909600"/>
                <a:chOff x="1841988" y="4153362"/>
                <a:chExt cx="862800" cy="909600"/>
              </a:xfrm>
            </p:grpSpPr>
            <p:sp>
              <p:nvSpPr>
                <p:cNvPr id="432" name="Google Shape;432;p35"/>
                <p:cNvSpPr/>
                <p:nvPr/>
              </p:nvSpPr>
              <p:spPr>
                <a:xfrm>
                  <a:off x="1841988" y="4153362"/>
                  <a:ext cx="862800" cy="909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7CB"/>
                </a:solidFill>
                <a:ln cap="flat" cmpd="sng" w="9525">
                  <a:solidFill>
                    <a:srgbClr val="1A7A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3" name="Google Shape;433;p35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872857" y="4207660"/>
                  <a:ext cx="801029" cy="8009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4" name="Google Shape;434;p35"/>
              <p:cNvGrpSpPr/>
              <p:nvPr/>
            </p:nvGrpSpPr>
            <p:grpSpPr>
              <a:xfrm>
                <a:off x="2783663" y="3151675"/>
                <a:ext cx="862800" cy="909600"/>
                <a:chOff x="2783663" y="3181850"/>
                <a:chExt cx="862800" cy="909600"/>
              </a:xfrm>
            </p:grpSpPr>
            <p:sp>
              <p:nvSpPr>
                <p:cNvPr id="435" name="Google Shape;435;p35"/>
                <p:cNvSpPr/>
                <p:nvPr/>
              </p:nvSpPr>
              <p:spPr>
                <a:xfrm>
                  <a:off x="2783663" y="3181850"/>
                  <a:ext cx="862800" cy="909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7CB"/>
                </a:solidFill>
                <a:ln cap="flat" cmpd="sng" w="9525">
                  <a:solidFill>
                    <a:srgbClr val="1A7A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6" name="Google Shape;436;p35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22562" r="20042" t="0"/>
                <a:stretch/>
              </p:blipFill>
              <p:spPr>
                <a:xfrm>
                  <a:off x="2865025" y="3232362"/>
                  <a:ext cx="742502" cy="808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7" name="Google Shape;437;p35"/>
              <p:cNvGrpSpPr/>
              <p:nvPr/>
            </p:nvGrpSpPr>
            <p:grpSpPr>
              <a:xfrm>
                <a:off x="4854313" y="3554937"/>
                <a:ext cx="1598400" cy="512876"/>
                <a:chOff x="6061313" y="3092775"/>
                <a:chExt cx="1598400" cy="512876"/>
              </a:xfrm>
            </p:grpSpPr>
            <p:sp>
              <p:nvSpPr>
                <p:cNvPr id="438" name="Google Shape;438;p35"/>
                <p:cNvSpPr/>
                <p:nvPr/>
              </p:nvSpPr>
              <p:spPr>
                <a:xfrm>
                  <a:off x="6061313" y="3109361"/>
                  <a:ext cx="1598400" cy="4797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7CB"/>
                </a:solidFill>
                <a:ln cap="flat" cmpd="sng" w="9525">
                  <a:solidFill>
                    <a:srgbClr val="1A7A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9" name="Google Shape;439;p35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6174333" y="3092775"/>
                  <a:ext cx="1469516" cy="5128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0" name="Google Shape;440;p35"/>
              <p:cNvGrpSpPr/>
              <p:nvPr/>
            </p:nvGrpSpPr>
            <p:grpSpPr>
              <a:xfrm>
                <a:off x="3818988" y="3151687"/>
                <a:ext cx="862800" cy="909600"/>
                <a:chOff x="3767763" y="3151687"/>
                <a:chExt cx="862800" cy="909600"/>
              </a:xfrm>
            </p:grpSpPr>
            <p:sp>
              <p:nvSpPr>
                <p:cNvPr id="441" name="Google Shape;441;p35"/>
                <p:cNvSpPr/>
                <p:nvPr/>
              </p:nvSpPr>
              <p:spPr>
                <a:xfrm>
                  <a:off x="3767763" y="3151687"/>
                  <a:ext cx="862800" cy="909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7CB"/>
                </a:solidFill>
                <a:ln cap="flat" cmpd="sng" w="9525">
                  <a:solidFill>
                    <a:srgbClr val="1A7A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42" name="Google Shape;442;p3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848812" y="3238896"/>
                  <a:ext cx="700725" cy="735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3" name="Google Shape;443;p35"/>
              <p:cNvGrpSpPr/>
              <p:nvPr/>
            </p:nvGrpSpPr>
            <p:grpSpPr>
              <a:xfrm>
                <a:off x="3819000" y="4153363"/>
                <a:ext cx="1125000" cy="638700"/>
                <a:chOff x="7049213" y="4409663"/>
                <a:chExt cx="1125000" cy="638700"/>
              </a:xfrm>
            </p:grpSpPr>
            <p:sp>
              <p:nvSpPr>
                <p:cNvPr id="444" name="Google Shape;444;p35"/>
                <p:cNvSpPr/>
                <p:nvPr/>
              </p:nvSpPr>
              <p:spPr>
                <a:xfrm>
                  <a:off x="7049213" y="4409663"/>
                  <a:ext cx="1125000" cy="6387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7CB"/>
                </a:solidFill>
                <a:ln cap="flat" cmpd="sng" w="9525">
                  <a:solidFill>
                    <a:srgbClr val="1A7A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45" name="Google Shape;445;p3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7155825" y="4512017"/>
                  <a:ext cx="911775" cy="434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46" name="Google Shape;446;p35"/>
              <p:cNvSpPr/>
              <p:nvPr/>
            </p:nvSpPr>
            <p:spPr>
              <a:xfrm>
                <a:off x="1841963" y="3151637"/>
                <a:ext cx="862800" cy="909600"/>
              </a:xfrm>
              <a:prstGeom prst="roundRect">
                <a:avLst>
                  <a:gd fmla="val 16667" name="adj"/>
                </a:avLst>
              </a:prstGeom>
              <a:solidFill>
                <a:srgbClr val="CFE7CB"/>
              </a:solidFill>
              <a:ln cap="flat" cmpd="sng" w="9525">
                <a:solidFill>
                  <a:srgbClr val="1A7A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47" name="Google Shape;447;p35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1989699" y="3191413"/>
                <a:ext cx="567377" cy="801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6"/>
          <p:cNvSpPr txBox="1"/>
          <p:nvPr>
            <p:ph type="ctrTitle"/>
          </p:nvPr>
        </p:nvSpPr>
        <p:spPr>
          <a:xfrm>
            <a:off x="2488200" y="2248200"/>
            <a:ext cx="4167600" cy="6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Pipeline y Testing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36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36"/>
          <p:cNvSpPr txBox="1"/>
          <p:nvPr>
            <p:ph type="ctrTitle"/>
          </p:nvPr>
        </p:nvSpPr>
        <p:spPr>
          <a:xfrm>
            <a:off x="269375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2" name="Google Shape;462;p37" title="pipelin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88" y="48950"/>
            <a:ext cx="8696424" cy="48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8" name="Google Shape;468;p38" title="testing 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00" y="24325"/>
            <a:ext cx="8573798" cy="48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/>
          <p:nvPr>
            <p:ph type="ctrTitle"/>
          </p:nvPr>
        </p:nvSpPr>
        <p:spPr>
          <a:xfrm>
            <a:off x="2846700" y="2252400"/>
            <a:ext cx="34506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Demostración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39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39"/>
          <p:cNvSpPr txBox="1"/>
          <p:nvPr>
            <p:ph type="ctrTitle"/>
          </p:nvPr>
        </p:nvSpPr>
        <p:spPr>
          <a:xfrm>
            <a:off x="269375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0" title="BuscaMascota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8" cy="4913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>
            <p:ph type="ctrTitle"/>
          </p:nvPr>
        </p:nvSpPr>
        <p:spPr>
          <a:xfrm>
            <a:off x="3300900" y="277700"/>
            <a:ext cx="25422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41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41"/>
          <p:cNvSpPr txBox="1"/>
          <p:nvPr>
            <p:ph type="ctrTitle"/>
          </p:nvPr>
        </p:nvSpPr>
        <p:spPr>
          <a:xfrm>
            <a:off x="269375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3577500" y="2819625"/>
            <a:ext cx="1989000" cy="12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</a:rPr>
              <a:t>120</a:t>
            </a:r>
            <a:r>
              <a:rPr b="1" lang="es" sz="4000">
                <a:solidFill>
                  <a:schemeClr val="dk1"/>
                </a:solidFill>
              </a:rPr>
              <a:t> </a:t>
            </a:r>
            <a:br>
              <a:rPr lang="es" sz="1700">
                <a:solidFill>
                  <a:schemeClr val="dk1"/>
                </a:solidFill>
              </a:rPr>
            </a:br>
            <a:r>
              <a:rPr lang="es" sz="1300">
                <a:solidFill>
                  <a:schemeClr val="dk1"/>
                </a:solidFill>
              </a:rPr>
              <a:t>Mascotas recuperadas </a:t>
            </a:r>
            <a:endParaRPr sz="1000"/>
          </a:p>
        </p:txBody>
      </p:sp>
      <p:sp>
        <p:nvSpPr>
          <p:cNvPr id="494" name="Google Shape;494;p41"/>
          <p:cNvSpPr/>
          <p:nvPr/>
        </p:nvSpPr>
        <p:spPr>
          <a:xfrm>
            <a:off x="6160663" y="2819625"/>
            <a:ext cx="1989000" cy="12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</a:rPr>
              <a:t>85</a:t>
            </a:r>
            <a:r>
              <a:rPr lang="es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Coincidencia de mascotas</a:t>
            </a:r>
            <a:endParaRPr sz="800"/>
          </a:p>
        </p:txBody>
      </p:sp>
      <p:sp>
        <p:nvSpPr>
          <p:cNvPr id="495" name="Google Shape;495;p41"/>
          <p:cNvSpPr/>
          <p:nvPr/>
        </p:nvSpPr>
        <p:spPr>
          <a:xfrm>
            <a:off x="994325" y="2819625"/>
            <a:ext cx="1989000" cy="12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</a:rPr>
              <a:t>100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Mascotas Encontradas</a:t>
            </a:r>
            <a:endParaRPr sz="1000"/>
          </a:p>
        </p:txBody>
      </p:sp>
      <p:sp>
        <p:nvSpPr>
          <p:cNvPr id="496" name="Google Shape;496;p41"/>
          <p:cNvSpPr/>
          <p:nvPr/>
        </p:nvSpPr>
        <p:spPr>
          <a:xfrm>
            <a:off x="6160675" y="1186325"/>
            <a:ext cx="1989000" cy="12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</a:rPr>
              <a:t>300</a:t>
            </a:r>
            <a:br>
              <a:rPr lang="es" sz="1700">
                <a:solidFill>
                  <a:schemeClr val="dk1"/>
                </a:solidFill>
              </a:rPr>
            </a:br>
            <a:r>
              <a:rPr lang="es" sz="1500">
                <a:solidFill>
                  <a:schemeClr val="dk1"/>
                </a:solidFill>
              </a:rPr>
              <a:t>Mascotas Perdidas</a:t>
            </a:r>
            <a:endParaRPr sz="1200"/>
          </a:p>
        </p:txBody>
      </p:sp>
      <p:sp>
        <p:nvSpPr>
          <p:cNvPr id="497" name="Google Shape;497;p41"/>
          <p:cNvSpPr/>
          <p:nvPr/>
        </p:nvSpPr>
        <p:spPr>
          <a:xfrm>
            <a:off x="3577500" y="1186325"/>
            <a:ext cx="1989000" cy="12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</a:rPr>
              <a:t>1250</a:t>
            </a:r>
            <a:br>
              <a:rPr lang="es" sz="1700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Mascotas con dueño</a:t>
            </a:r>
            <a:endParaRPr sz="1100"/>
          </a:p>
        </p:txBody>
      </p:sp>
      <p:sp>
        <p:nvSpPr>
          <p:cNvPr id="498" name="Google Shape;498;p41"/>
          <p:cNvSpPr/>
          <p:nvPr/>
        </p:nvSpPr>
        <p:spPr>
          <a:xfrm>
            <a:off x="994325" y="1186325"/>
            <a:ext cx="1989000" cy="12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</a:rPr>
              <a:t>650</a:t>
            </a:r>
            <a:r>
              <a:rPr lang="es" sz="1700">
                <a:solidFill>
                  <a:schemeClr val="dk1"/>
                </a:solidFill>
              </a:rPr>
              <a:t> </a:t>
            </a:r>
            <a:br>
              <a:rPr lang="es" sz="1700">
                <a:solidFill>
                  <a:schemeClr val="dk1"/>
                </a:solidFill>
              </a:rPr>
            </a:br>
            <a:r>
              <a:rPr lang="es" sz="1700">
                <a:solidFill>
                  <a:schemeClr val="dk1"/>
                </a:solidFill>
              </a:rPr>
              <a:t>Usuarios</a:t>
            </a:r>
            <a:endParaRPr/>
          </a:p>
        </p:txBody>
      </p:sp>
      <p:sp>
        <p:nvSpPr>
          <p:cNvPr id="499" name="Google Shape;499;p41"/>
          <p:cNvSpPr txBox="1"/>
          <p:nvPr>
            <p:ph type="ctrTitle"/>
          </p:nvPr>
        </p:nvSpPr>
        <p:spPr>
          <a:xfrm>
            <a:off x="994325" y="4240100"/>
            <a:ext cx="71553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1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En el plazo de un Año</a:t>
            </a:r>
            <a:endParaRPr b="1" sz="31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269364" y="139302"/>
            <a:ext cx="19326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ctrTitle"/>
          </p:nvPr>
        </p:nvSpPr>
        <p:spPr>
          <a:xfrm>
            <a:off x="2929500" y="336775"/>
            <a:ext cx="32850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QUÉ VEREMOS 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7" name="Google Shape;87;p15"/>
          <p:cNvGrpSpPr/>
          <p:nvPr/>
        </p:nvGrpSpPr>
        <p:grpSpPr>
          <a:xfrm>
            <a:off x="1352487" y="1259937"/>
            <a:ext cx="4048625" cy="332425"/>
            <a:chOff x="1197200" y="1160962"/>
            <a:chExt cx="4048625" cy="332425"/>
          </a:xfrm>
        </p:grpSpPr>
        <p:sp>
          <p:nvSpPr>
            <p:cNvPr id="88" name="Google Shape;88;p15"/>
            <p:cNvSpPr/>
            <p:nvPr/>
          </p:nvSpPr>
          <p:spPr>
            <a:xfrm>
              <a:off x="1604425" y="1170887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Fundamentos del Proyecto</a:t>
              </a:r>
              <a:endParaRPr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9" name="Google Shape;8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97200" y="1160962"/>
              <a:ext cx="322500" cy="322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0" name="Google Shape;90;p15"/>
          <p:cNvGrpSpPr/>
          <p:nvPr/>
        </p:nvGrpSpPr>
        <p:grpSpPr>
          <a:xfrm>
            <a:off x="1656537" y="1704859"/>
            <a:ext cx="4049375" cy="330887"/>
            <a:chOff x="1196450" y="1605884"/>
            <a:chExt cx="4049375" cy="330887"/>
          </a:xfrm>
        </p:grpSpPr>
        <p:sp>
          <p:nvSpPr>
            <p:cNvPr id="91" name="Google Shape;91;p15"/>
            <p:cNvSpPr/>
            <p:nvPr/>
          </p:nvSpPr>
          <p:spPr>
            <a:xfrm>
              <a:off x="1604425" y="1614272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Metodología de Trabajo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92" name="Google Shape;9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96450" y="1605884"/>
              <a:ext cx="322500" cy="32252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3" name="Google Shape;93;p15"/>
          <p:cNvGrpSpPr/>
          <p:nvPr/>
        </p:nvGrpSpPr>
        <p:grpSpPr>
          <a:xfrm>
            <a:off x="1959087" y="2149803"/>
            <a:ext cx="4051625" cy="329328"/>
            <a:chOff x="1194200" y="2050828"/>
            <a:chExt cx="4051625" cy="329328"/>
          </a:xfrm>
        </p:grpSpPr>
        <p:sp>
          <p:nvSpPr>
            <p:cNvPr id="94" name="Google Shape;94;p15"/>
            <p:cNvSpPr/>
            <p:nvPr/>
          </p:nvSpPr>
          <p:spPr>
            <a:xfrm>
              <a:off x="1604425" y="2057656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Métricas de Flujo de Trabajo</a:t>
              </a:r>
              <a:endParaRPr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5" name="Google Shape;95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94200" y="2050828"/>
              <a:ext cx="324000" cy="324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6" name="Google Shape;96;p15"/>
          <p:cNvGrpSpPr/>
          <p:nvPr/>
        </p:nvGrpSpPr>
        <p:grpSpPr>
          <a:xfrm>
            <a:off x="2264637" y="2596226"/>
            <a:ext cx="4050875" cy="326290"/>
            <a:chOff x="1194950" y="2497251"/>
            <a:chExt cx="4050875" cy="326290"/>
          </a:xfrm>
        </p:grpSpPr>
        <p:sp>
          <p:nvSpPr>
            <p:cNvPr id="97" name="Google Shape;97;p15"/>
            <p:cNvSpPr/>
            <p:nvPr/>
          </p:nvSpPr>
          <p:spPr>
            <a:xfrm>
              <a:off x="1604425" y="2501041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Ecosistema del Software</a:t>
              </a:r>
              <a:endParaRPr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8" name="Google Shape;98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94950" y="2497251"/>
              <a:ext cx="324000" cy="324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9" name="Google Shape;99;p15"/>
          <p:cNvGrpSpPr/>
          <p:nvPr/>
        </p:nvGrpSpPr>
        <p:grpSpPr>
          <a:xfrm>
            <a:off x="2570187" y="3042648"/>
            <a:ext cx="4050125" cy="324000"/>
            <a:chOff x="1195700" y="2943673"/>
            <a:chExt cx="4050125" cy="324000"/>
          </a:xfrm>
        </p:grpSpPr>
        <p:sp>
          <p:nvSpPr>
            <p:cNvPr id="100" name="Google Shape;100;p15"/>
            <p:cNvSpPr/>
            <p:nvPr/>
          </p:nvSpPr>
          <p:spPr>
            <a:xfrm>
              <a:off x="1604425" y="2944425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Resultados del proyecto</a:t>
              </a:r>
              <a:endParaRPr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1" name="Google Shape;101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95700" y="2943673"/>
              <a:ext cx="324000" cy="324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02" name="Google Shape;102;p15"/>
          <p:cNvGrpSpPr/>
          <p:nvPr/>
        </p:nvGrpSpPr>
        <p:grpSpPr>
          <a:xfrm>
            <a:off x="2874987" y="3486784"/>
            <a:ext cx="4050125" cy="324786"/>
            <a:chOff x="1195700" y="3387809"/>
            <a:chExt cx="4050125" cy="324786"/>
          </a:xfrm>
        </p:grpSpPr>
        <p:sp>
          <p:nvSpPr>
            <p:cNvPr id="103" name="Google Shape;103;p15"/>
            <p:cNvSpPr/>
            <p:nvPr/>
          </p:nvSpPr>
          <p:spPr>
            <a:xfrm>
              <a:off x="1604425" y="3387809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Flujo de Caja</a:t>
              </a:r>
              <a:endParaRPr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4" name="Google Shape;10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95700" y="3390096"/>
              <a:ext cx="322500" cy="322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05" name="Google Shape;105;p15"/>
          <p:cNvGrpSpPr/>
          <p:nvPr/>
        </p:nvGrpSpPr>
        <p:grpSpPr>
          <a:xfrm>
            <a:off x="3180537" y="3930169"/>
            <a:ext cx="4049375" cy="327824"/>
            <a:chOff x="1196450" y="3831194"/>
            <a:chExt cx="4049375" cy="327824"/>
          </a:xfrm>
        </p:grpSpPr>
        <p:sp>
          <p:nvSpPr>
            <p:cNvPr id="106" name="Google Shape;106;p15"/>
            <p:cNvSpPr/>
            <p:nvPr/>
          </p:nvSpPr>
          <p:spPr>
            <a:xfrm>
              <a:off x="1604425" y="3831194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Obstáculos y Riesgos del Proyecto</a:t>
              </a:r>
              <a:endParaRPr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7" name="Google Shape;10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96450" y="3835018"/>
              <a:ext cx="324000" cy="324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08" name="Google Shape;108;p15"/>
          <p:cNvGrpSpPr/>
          <p:nvPr/>
        </p:nvGrpSpPr>
        <p:grpSpPr>
          <a:xfrm>
            <a:off x="3486087" y="4373553"/>
            <a:ext cx="4048625" cy="330862"/>
            <a:chOff x="1197200" y="4274578"/>
            <a:chExt cx="4048625" cy="330862"/>
          </a:xfrm>
        </p:grpSpPr>
        <p:sp>
          <p:nvSpPr>
            <p:cNvPr id="109" name="Google Shape;109;p15"/>
            <p:cNvSpPr/>
            <p:nvPr/>
          </p:nvSpPr>
          <p:spPr>
            <a:xfrm>
              <a:off x="1604425" y="4274578"/>
              <a:ext cx="3641400" cy="322500"/>
            </a:xfrm>
            <a:prstGeom prst="roundRect">
              <a:avLst>
                <a:gd fmla="val 16667" name="adj"/>
              </a:avLst>
            </a:prstGeom>
            <a:solidFill>
              <a:srgbClr val="1A7A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900000" dist="85725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 Finales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10" name="Google Shape;110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97200" y="4281440"/>
              <a:ext cx="324000" cy="324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880000" dist="571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 txBox="1"/>
          <p:nvPr>
            <p:ph type="ctrTitle"/>
          </p:nvPr>
        </p:nvSpPr>
        <p:spPr>
          <a:xfrm>
            <a:off x="3040350" y="270300"/>
            <a:ext cx="30633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Flujo de caja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42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8" name="Google Shape;508;p42"/>
          <p:cNvSpPr txBox="1"/>
          <p:nvPr>
            <p:ph type="ctrTitle"/>
          </p:nvPr>
        </p:nvSpPr>
        <p:spPr>
          <a:xfrm>
            <a:off x="195375" y="139300"/>
            <a:ext cx="20148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Flujo de Caja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p42"/>
          <p:cNvSpPr txBox="1"/>
          <p:nvPr>
            <p:ph type="ctrTitle"/>
          </p:nvPr>
        </p:nvSpPr>
        <p:spPr>
          <a:xfrm>
            <a:off x="195375" y="909000"/>
            <a:ext cx="20148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Ingresos</a:t>
            </a:r>
            <a:endParaRPr b="1" sz="2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10" name="Google Shape;510;p42"/>
          <p:cNvGraphicFramePr/>
          <p:nvPr/>
        </p:nvGraphicFramePr>
        <p:xfrm>
          <a:off x="580925" y="148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{1D4A7DDB-6A51-462C-8FD2-A27FD6C40396}</a:tableStyleId>
              </a:tblPr>
              <a:tblGrid>
                <a:gridCol w="1909025"/>
                <a:gridCol w="1128075"/>
                <a:gridCol w="1235475"/>
                <a:gridCol w="1082150"/>
                <a:gridCol w="1141850"/>
                <a:gridCol w="1308900"/>
              </a:tblGrid>
              <a:tr h="27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Ítem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3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4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Ventas de Chapas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2880000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4032000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5644800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7902720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11063808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Unidades Vendidas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720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1008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1411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1975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2765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Precio Unitario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4200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4410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4631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4863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Ventas de Ropa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1224000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1915200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2963520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4543680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6914880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Unidades Vendidas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306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478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669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936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1311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Precio Unitario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5250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5513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5788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6077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Publicidad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10131123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13828983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18876562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25766507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35171282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Espacios Ocupados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21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28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31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Precio por Espacio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31500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33075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34729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36465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3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/>
          <p:nvPr>
            <p:ph type="ctrTitle"/>
          </p:nvPr>
        </p:nvSpPr>
        <p:spPr>
          <a:xfrm>
            <a:off x="3040350" y="270300"/>
            <a:ext cx="30633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Flujo de caja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p43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43"/>
          <p:cNvSpPr txBox="1"/>
          <p:nvPr>
            <p:ph type="ctrTitle"/>
          </p:nvPr>
        </p:nvSpPr>
        <p:spPr>
          <a:xfrm>
            <a:off x="195375" y="139300"/>
            <a:ext cx="20148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Flujo de Caja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0" name="Google Shape;520;p43"/>
          <p:cNvSpPr txBox="1"/>
          <p:nvPr>
            <p:ph type="ctrTitle"/>
          </p:nvPr>
        </p:nvSpPr>
        <p:spPr>
          <a:xfrm>
            <a:off x="195375" y="909000"/>
            <a:ext cx="20148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1" lang="es" sz="2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gresos</a:t>
            </a:r>
            <a:endParaRPr b="1" sz="2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21" name="Google Shape;521;p43"/>
          <p:cNvGraphicFramePr/>
          <p:nvPr/>
        </p:nvGraphicFramePr>
        <p:xfrm>
          <a:off x="580925" y="171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{1D4A7DDB-6A51-462C-8FD2-A27FD6C40396}</a:tableStyleId>
              </a:tblPr>
              <a:tblGrid>
                <a:gridCol w="1998600"/>
                <a:gridCol w="1181000"/>
                <a:gridCol w="1181000"/>
                <a:gridCol w="1120425"/>
                <a:gridCol w="1120425"/>
                <a:gridCol w="1120425"/>
              </a:tblGrid>
              <a:tr h="26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Í</a:t>
                      </a:r>
                      <a:r>
                        <a:rPr b="1" lang="es">
                          <a:solidFill>
                            <a:srgbClr val="FFFFFF"/>
                          </a:solidFill>
                        </a:rPr>
                        <a:t>tem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3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4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</a:rPr>
                        <a:t>Año 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Salarios Personal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25200000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26460000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27783000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29172150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30630758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Número de Empleados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Salario por Empleado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8.400.000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8.820.000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9.261.000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9.724.050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10.210.253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Hosting y BD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765000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803250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843413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885583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929862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AWS (USD/CLP)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510.000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535.500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562.275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590.389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619.909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 Supabase (USD/CLP)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255.000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267.750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281.138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295.194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309.953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6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Dominio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10.000</a:t>
                      </a:r>
                      <a:endParaRPr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4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 txBox="1"/>
          <p:nvPr>
            <p:ph type="ctrTitle"/>
          </p:nvPr>
        </p:nvSpPr>
        <p:spPr>
          <a:xfrm>
            <a:off x="3040350" y="270300"/>
            <a:ext cx="30633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Flujo de caja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9" name="Google Shape;529;p44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0" name="Google Shape;530;p44"/>
          <p:cNvSpPr txBox="1"/>
          <p:nvPr>
            <p:ph type="ctrTitle"/>
          </p:nvPr>
        </p:nvSpPr>
        <p:spPr>
          <a:xfrm>
            <a:off x="195375" y="139300"/>
            <a:ext cx="20148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Flujo de Caja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31" name="Google Shape;531;p44"/>
          <p:cNvGraphicFramePr/>
          <p:nvPr/>
        </p:nvGraphicFramePr>
        <p:xfrm>
          <a:off x="580925" y="10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{1D4A7DDB-6A51-462C-8FD2-A27FD6C40396}</a:tableStyleId>
              </a:tblPr>
              <a:tblGrid>
                <a:gridCol w="2070875"/>
                <a:gridCol w="1474200"/>
                <a:gridCol w="1207500"/>
                <a:gridCol w="1145575"/>
                <a:gridCol w="1145575"/>
                <a:gridCol w="1145575"/>
              </a:tblGrid>
              <a:tr h="24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Í</a:t>
                      </a: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tem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Año 1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Año 2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Año 3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Año 4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FFFFFF"/>
                          </a:solidFill>
                        </a:rPr>
                        <a:t>Año 5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Ingresos Totales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14.235.123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19.776.183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27.484.882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38.212.907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53.149.970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- Ventas de Chapas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2.880.000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4.032.000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5.644.800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7.902.720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11.063.808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- Ventas de Ropa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1.224.000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1.915.200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2.963.520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4.543.680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6.914.880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- Publicidad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10.131.123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13.828.983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18.876.562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25.766.507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35.171.282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Costos Totales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18.565.000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19.641.250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20.801.013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22.054.403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23.413.232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- Costos Variables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990.000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1.188.000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1.425.600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1.710.720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2.052.864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* Producción Chapas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450.000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540.000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648.000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777.600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933.120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* Producción Ropa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540.000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648.000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777.600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933.120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1.119.744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- Costos Fijos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17.575.000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18.453.250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19.375.413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20.343.683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21.360.368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* Mantención y soporte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16800000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17640000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18522000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19448100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20420506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* Hosting y BD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765.000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803.250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843.413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885.583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929.862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* Dominio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10.000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7CB"/>
                    </a:solidFill>
                  </a:tcPr>
                </a:tc>
              </a:tr>
              <a:tr h="24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Utilidad Bruta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-4.329.877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134.933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6.683.869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16.158.504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FFFFFF"/>
                          </a:solidFill>
                        </a:rPr>
                        <a:t>29.736.738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/>
          <p:nvPr/>
        </p:nvSpPr>
        <p:spPr>
          <a:xfrm>
            <a:off x="104075" y="866075"/>
            <a:ext cx="8889000" cy="4047600"/>
          </a:xfrm>
          <a:prstGeom prst="roundRect">
            <a:avLst>
              <a:gd fmla="val 16667" name="adj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5"/>
          <p:cNvSpPr txBox="1"/>
          <p:nvPr>
            <p:ph type="ctrTitle"/>
          </p:nvPr>
        </p:nvSpPr>
        <p:spPr>
          <a:xfrm>
            <a:off x="3300900" y="277700"/>
            <a:ext cx="26334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Obstáculos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0" name="Google Shape;540;p45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1" name="Google Shape;541;p45"/>
          <p:cNvSpPr txBox="1"/>
          <p:nvPr>
            <p:ph type="ctrTitle"/>
          </p:nvPr>
        </p:nvSpPr>
        <p:spPr>
          <a:xfrm>
            <a:off x="87325" y="55450"/>
            <a:ext cx="27546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Obstáculos y Riesgos 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150900" y="923175"/>
            <a:ext cx="88890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s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Definición de requisitos inadecuada</a:t>
            </a:r>
            <a:endParaRPr b="1" sz="1100">
              <a:solidFill>
                <a:schemeClr val="accent4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Falta de claridad en las funcionalidades esenciales de la plataforma.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Cambios frecuentes en los objetivos durante el desarrollo.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s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Falta de experiencia técnica en el equipo</a:t>
            </a:r>
            <a:endParaRPr b="1" sz="12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Problemas para desarrollar funcionalidades avanzadas como geolocalización o algoritmos de coincidencia.</a:t>
            </a:r>
            <a:endParaRPr sz="11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s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Retrasos en el desarrollo</a:t>
            </a:r>
            <a:endParaRPr b="1" sz="1100">
              <a:solidFill>
                <a:schemeClr val="accent4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Subestimación del tiempo necesario para construir la plataforma.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Problemas con el equipo técnico o en la integración de tecnologías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s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Complejidad en la integración de funcionalidades</a:t>
            </a:r>
            <a:endParaRPr b="1" sz="1100">
              <a:solidFill>
                <a:schemeClr val="accent4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Obstáculos para conectar la geolocalización, los algoritmos de coincidencia y el sistema de notificaciones.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Limitaciones técnicas para escalar la plataforma a medida que crece el número de usuarios.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s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Desafíos en la experiencia de usuario (UX/UI)</a:t>
            </a:r>
            <a:endParaRPr b="1" sz="1100">
              <a:solidFill>
                <a:schemeClr val="accent4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Dificultades para crear una interfaz intuitiva que sea atractiva para usuarios con distintos niveles de habilidad tecnológica.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Feedback negativo inicial por confusiones en el diseño.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s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Problemas de comunicación en el equipo</a:t>
            </a:r>
            <a:endParaRPr b="1" sz="1100">
              <a:solidFill>
                <a:schemeClr val="accent4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Malentendidos sobre objetivos o prioridades.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7A00"/>
              </a:buClr>
              <a:buSzPts val="1200"/>
              <a:buFont typeface="Trebuchet MS"/>
              <a:buChar char="○"/>
            </a:pPr>
            <a:r>
              <a:rPr b="1" i="1" lang="es" sz="12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Falta de coordinación entre las distintas áreas, como diseño, desarrollo y marketing.</a:t>
            </a:r>
            <a:endParaRPr b="1" i="1" sz="12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>
            <p:ph type="ctrTitle"/>
          </p:nvPr>
        </p:nvSpPr>
        <p:spPr>
          <a:xfrm>
            <a:off x="3300900" y="277700"/>
            <a:ext cx="26334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Riesgos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0" name="Google Shape;550;p46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1" name="Google Shape;551;p46"/>
          <p:cNvSpPr txBox="1"/>
          <p:nvPr>
            <p:ph type="ctrTitle"/>
          </p:nvPr>
        </p:nvSpPr>
        <p:spPr>
          <a:xfrm>
            <a:off x="87325" y="55450"/>
            <a:ext cx="27546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Obstáculos y Riesgos 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2" name="Google Shape;552;p46"/>
          <p:cNvPicPr preferRelativeResize="0"/>
          <p:nvPr/>
        </p:nvPicPr>
        <p:blipFill rotWithShape="1">
          <a:blip r:embed="rId6">
            <a:alphaModFix/>
          </a:blip>
          <a:srcRect b="416" l="129" r="109" t="297"/>
          <a:stretch/>
        </p:blipFill>
        <p:spPr>
          <a:xfrm>
            <a:off x="199425" y="862075"/>
            <a:ext cx="8747149" cy="40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>
            <p:ph type="ctrTitle"/>
          </p:nvPr>
        </p:nvSpPr>
        <p:spPr>
          <a:xfrm>
            <a:off x="2530950" y="3271600"/>
            <a:ext cx="4082100" cy="828900"/>
          </a:xfrm>
          <a:prstGeom prst="rect">
            <a:avLst/>
          </a:prstGeom>
          <a:effectLst>
            <a:outerShdw blurRad="200025" rotWithShape="0" algn="bl" dir="1200000" dist="7620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48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448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8" name="Google Shape;558;p4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685663" y="1973438"/>
            <a:ext cx="1772674" cy="138877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pic>
        <p:nvPicPr>
          <p:cNvPr id="559" name="Google Shape;55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650" y="65250"/>
            <a:ext cx="1620700" cy="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7"/>
          <p:cNvSpPr txBox="1"/>
          <p:nvPr/>
        </p:nvSpPr>
        <p:spPr>
          <a:xfrm>
            <a:off x="1667700" y="1002300"/>
            <a:ext cx="5808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8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 Finales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"/>
          <p:cNvSpPr txBox="1"/>
          <p:nvPr>
            <p:ph type="ctrTitle"/>
          </p:nvPr>
        </p:nvSpPr>
        <p:spPr>
          <a:xfrm>
            <a:off x="3761650" y="1087500"/>
            <a:ext cx="4082100" cy="828900"/>
          </a:xfrm>
          <a:prstGeom prst="rect">
            <a:avLst/>
          </a:prstGeom>
          <a:effectLst>
            <a:outerShdw blurRad="200025" rotWithShape="0" algn="bl" dir="1200000" dist="7620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48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448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6" name="Google Shape;566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978757" y="432157"/>
            <a:ext cx="2731050" cy="21396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pic>
        <p:nvPicPr>
          <p:cNvPr id="567" name="Google Shape;5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650" y="65250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3950" y="2128050"/>
            <a:ext cx="1850900" cy="219378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8"/>
          <p:cNvSpPr txBox="1"/>
          <p:nvPr/>
        </p:nvSpPr>
        <p:spPr>
          <a:xfrm>
            <a:off x="1681100" y="4533475"/>
            <a:ext cx="60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74E13"/>
                </a:solidFill>
              </a:rPr>
              <a:t>https://ivanjimenezduoc.github.io/buscamascotas/src/templates/index.html</a:t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type="ctrTitle"/>
          </p:nvPr>
        </p:nvSpPr>
        <p:spPr>
          <a:xfrm>
            <a:off x="3281675" y="307200"/>
            <a:ext cx="22725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8149000" y="850625"/>
            <a:ext cx="82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" name="Google Shape;120;p16"/>
          <p:cNvSpPr txBox="1"/>
          <p:nvPr>
            <p:ph type="ctrTitle"/>
          </p:nvPr>
        </p:nvSpPr>
        <p:spPr>
          <a:xfrm>
            <a:off x="269375" y="139300"/>
            <a:ext cx="29394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290575" y="1120725"/>
            <a:ext cx="8225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En </a:t>
            </a:r>
            <a:r>
              <a:rPr b="1" lang="es" sz="1700"/>
              <a:t>Chile</a:t>
            </a:r>
            <a:r>
              <a:rPr lang="es" sz="1700"/>
              <a:t>, la pérdida de mascotas es un problema significativo y en aumento, agravado por la falta de sistemas organizados para reportar y localizar animales extraviados. Esto genera una alta tasa de separación permanente entre mascotas y dueños.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" sz="1700">
                <a:solidFill>
                  <a:schemeClr val="dk1"/>
                </a:solidFill>
              </a:rPr>
              <a:t>Más de 200.000 mascotas se pierden cada año en Chile.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" sz="1700"/>
              <a:t>Aproximadamente 1 de cada 3 mascotas se pierde al menos una vez en su vida.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" sz="1700"/>
              <a:t>El 40% de las mascotas perdidas nunca regresan con sus dueños.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s" sz="1700"/>
              <a:t>El 60% de las mascotas encontradas no logran ser devueltas por falta de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comunicación efectiva.</a:t>
            </a:r>
            <a:endParaRPr b="1"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type="ctrTitle"/>
          </p:nvPr>
        </p:nvSpPr>
        <p:spPr>
          <a:xfrm>
            <a:off x="269375" y="139300"/>
            <a:ext cx="29394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ctrTitle"/>
          </p:nvPr>
        </p:nvSpPr>
        <p:spPr>
          <a:xfrm>
            <a:off x="3362975" y="329375"/>
            <a:ext cx="21099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Solución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69375" y="1266225"/>
            <a:ext cx="82971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Nuestra solución conecta</a:t>
            </a:r>
            <a:r>
              <a:rPr lang="es" sz="1700">
                <a:solidFill>
                  <a:schemeClr val="dk1"/>
                </a:solidFill>
              </a:rPr>
              <a:t> de manera eficiente a dueños que buscan a sus mascotas con quienes las han encontrado. Con un sistema que organiza y cruza información de manera automática, </a:t>
            </a:r>
            <a:r>
              <a:rPr lang="es" sz="1700">
                <a:solidFill>
                  <a:schemeClr val="dk1"/>
                </a:solidFill>
              </a:rPr>
              <a:t>la plataforma simplifica</a:t>
            </a:r>
            <a:r>
              <a:rPr lang="es" sz="1700">
                <a:solidFill>
                  <a:schemeClr val="dk1"/>
                </a:solidFill>
              </a:rPr>
              <a:t> el proceso de búsqueda, maximizando las posibilidades de reencuentro.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Además, fomenta la colaboración comunitaria al permitir un acceso rápido y herramientas de difusión efectivas. Nuestro objetivo es reducir la incertidumbre y acelerar los reencuentros, porque cada mascota merece regresar a casa.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1" name="Google Shape;131;p17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ctrTitle"/>
          </p:nvPr>
        </p:nvSpPr>
        <p:spPr>
          <a:xfrm>
            <a:off x="3377675" y="322000"/>
            <a:ext cx="20805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</a:t>
            </a:r>
            <a:endParaRPr b="1" sz="3700">
              <a:solidFill>
                <a:srgbClr val="38761D"/>
              </a:solidFill>
              <a:highlight>
                <a:schemeClr val="accent6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84650" y="1437500"/>
            <a:ext cx="81747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/>
              <a:t>Lograr que un 40% de mascotas </a:t>
            </a:r>
            <a:r>
              <a:rPr lang="es" sz="1700"/>
              <a:t>pérdidas</a:t>
            </a:r>
            <a:r>
              <a:rPr lang="es" sz="1700"/>
              <a:t> de</a:t>
            </a:r>
            <a:r>
              <a:rPr lang="es" sz="1700"/>
              <a:t> quienes usen e</a:t>
            </a:r>
            <a:r>
              <a:rPr lang="es" sz="1700"/>
              <a:t>l servicio, regresen con sus dueños en un plazo de un año, utilizando herramientas como la geolocalización, coincidencia de características y comunicación efectiva, mientras se fomenta la colaboración comunitaria.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40" name="Google Shape;140;p18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18"/>
          <p:cNvSpPr txBox="1"/>
          <p:nvPr>
            <p:ph type="ctrTitle"/>
          </p:nvPr>
        </p:nvSpPr>
        <p:spPr>
          <a:xfrm>
            <a:off x="269375" y="139300"/>
            <a:ext cx="29394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ctrTitle"/>
          </p:nvPr>
        </p:nvSpPr>
        <p:spPr>
          <a:xfrm>
            <a:off x="3520650" y="329375"/>
            <a:ext cx="21027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Alcances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9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9"/>
          <p:cNvSpPr txBox="1"/>
          <p:nvPr>
            <p:ph type="ctrTitle"/>
          </p:nvPr>
        </p:nvSpPr>
        <p:spPr>
          <a:xfrm>
            <a:off x="269375" y="139300"/>
            <a:ext cx="29394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296550" y="1026338"/>
            <a:ext cx="8581200" cy="1757100"/>
          </a:xfrm>
          <a:prstGeom prst="roundRect">
            <a:avLst>
              <a:gd fmla="val 16667" name="adj"/>
            </a:avLst>
          </a:prstGeom>
          <a:solidFill>
            <a:srgbClr val="CFE7CB"/>
          </a:solidFill>
          <a:ln cap="flat" cmpd="sng" w="9525">
            <a:solidFill>
              <a:srgbClr val="1A7A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60000" dist="57150">
              <a:srgbClr val="000000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296550" y="3044750"/>
            <a:ext cx="8581200" cy="1757100"/>
          </a:xfrm>
          <a:prstGeom prst="roundRect">
            <a:avLst>
              <a:gd fmla="val 16667" name="adj"/>
            </a:avLst>
          </a:prstGeom>
          <a:solidFill>
            <a:srgbClr val="FBB399"/>
          </a:solidFill>
          <a:ln cap="flat" cmpd="sng" w="9525">
            <a:solidFill>
              <a:srgbClr val="1A7A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60000" dist="57150">
              <a:srgbClr val="000000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364375" y="1554450"/>
            <a:ext cx="337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</a:t>
            </a: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portal</a:t>
            </a:r>
            <a:endParaRPr b="1" sz="17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Servicio de Ayuda</a:t>
            </a:r>
            <a:endParaRPr b="1" sz="15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Galería para Publicidad</a:t>
            </a:r>
            <a:endParaRPr sz="1700"/>
          </a:p>
        </p:txBody>
      </p:sp>
      <p:sp>
        <p:nvSpPr>
          <p:cNvPr id="154" name="Google Shape;154;p19"/>
          <p:cNvSpPr txBox="1"/>
          <p:nvPr/>
        </p:nvSpPr>
        <p:spPr>
          <a:xfrm>
            <a:off x="5307600" y="1535450"/>
            <a:ext cx="3290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Portal de Información</a:t>
            </a:r>
            <a:endParaRPr b="1" sz="15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Gratuito para los usuarios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580925" y="3461600"/>
            <a:ext cx="344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 Social</a:t>
            </a:r>
            <a:endParaRPr b="1" sz="15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Venta de productos Veterinarios</a:t>
            </a:r>
            <a:endParaRPr b="1" sz="15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Venta de mascotas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5307600" y="3522025"/>
            <a:ext cx="344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Gratuito para la publicidad</a:t>
            </a:r>
            <a:endParaRPr b="1" sz="15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ource Code Pro"/>
              <a:buChar char="●"/>
            </a:pPr>
            <a:r>
              <a:rPr b="1" lang="es" sz="15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Una fundación</a:t>
            </a:r>
            <a:endParaRPr sz="17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4021663" y="1579049"/>
            <a:ext cx="1097111" cy="8595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sp>
        <p:nvSpPr>
          <p:cNvPr id="158" name="Google Shape;158;p19"/>
          <p:cNvSpPr/>
          <p:nvPr/>
        </p:nvSpPr>
        <p:spPr>
          <a:xfrm>
            <a:off x="231825" y="878963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231825" y="2878525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FF45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 Es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4038588" y="3461699"/>
            <a:ext cx="1097111" cy="8595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pic>
        <p:nvPicPr>
          <p:cNvPr id="161" name="Google Shape;16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1388" y="4292743"/>
            <a:ext cx="911775" cy="5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type="ctrTitle"/>
          </p:nvPr>
        </p:nvSpPr>
        <p:spPr>
          <a:xfrm>
            <a:off x="3520650" y="329375"/>
            <a:ext cx="2102700" cy="7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Alcances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0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0"/>
          <p:cNvSpPr txBox="1"/>
          <p:nvPr>
            <p:ph type="ctrTitle"/>
          </p:nvPr>
        </p:nvSpPr>
        <p:spPr>
          <a:xfrm>
            <a:off x="269375" y="139300"/>
            <a:ext cx="29394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Fundamentos del Proyecto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296550" y="1026338"/>
            <a:ext cx="8581200" cy="1757100"/>
          </a:xfrm>
          <a:prstGeom prst="roundRect">
            <a:avLst>
              <a:gd fmla="val 16667" name="adj"/>
            </a:avLst>
          </a:prstGeom>
          <a:solidFill>
            <a:srgbClr val="CFE7CB"/>
          </a:solidFill>
          <a:ln cap="flat" cmpd="sng" w="9525">
            <a:solidFill>
              <a:srgbClr val="1A7A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60000" dist="57150">
              <a:srgbClr val="000000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296550" y="3044750"/>
            <a:ext cx="8581200" cy="1757100"/>
          </a:xfrm>
          <a:prstGeom prst="roundRect">
            <a:avLst>
              <a:gd fmla="val 16667" name="adj"/>
            </a:avLst>
          </a:prstGeom>
          <a:solidFill>
            <a:srgbClr val="FBB399"/>
          </a:solidFill>
          <a:ln cap="flat" cmpd="sng" w="9525">
            <a:solidFill>
              <a:srgbClr val="1A7A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60000" dist="57150">
              <a:srgbClr val="000000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231825" y="878963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1A7A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Hace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31825" y="2878525"/>
            <a:ext cx="2213100" cy="322500"/>
          </a:xfrm>
          <a:prstGeom prst="roundRect">
            <a:avLst>
              <a:gd fmla="val 16667" name="adj"/>
            </a:avLst>
          </a:prstGeom>
          <a:solidFill>
            <a:srgbClr val="FF45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 Hace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580925" y="1379225"/>
            <a:ext cx="3687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Mostrar información de Mascotas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Publicaciones de mascotas perdidas y encontradas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Perfil de mascotas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Mensajería con RRSS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307600" y="1416925"/>
            <a:ext cx="300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Geolocalizar publicaciones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Mostrar Publicidad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 de ayuda para encontrar mascota</a:t>
            </a:r>
            <a:endParaRPr b="1" sz="13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ource Code Pro"/>
              <a:buChar char="●"/>
            </a:pPr>
            <a:r>
              <a:rPr b="1" lang="es" sz="13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Portal 24x7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80925" y="35538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ource Code Pro"/>
              <a:buChar char="●"/>
            </a:pPr>
            <a:r>
              <a:rPr b="1" lang="es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Publicación de datos personales</a:t>
            </a:r>
            <a:r>
              <a:rPr b="1" lang="es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b="1" lang="es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Dueños)</a:t>
            </a:r>
            <a:endParaRPr b="1" sz="12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ource Code Pro"/>
              <a:buChar char="●"/>
            </a:pPr>
            <a:r>
              <a:rPr b="1" lang="es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Cobrar por suscripción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5307600" y="34776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ource Code Pro"/>
              <a:buChar char="●"/>
            </a:pPr>
            <a:r>
              <a:rPr b="1" lang="es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Busqueda de mascotas (solo entrega herramientas)</a:t>
            </a:r>
            <a:endParaRPr b="1" sz="12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Source Code Pro"/>
              <a:buChar char="●"/>
            </a:pPr>
            <a:r>
              <a:rPr b="1" lang="es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Streaming de datos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4021663" y="1579049"/>
            <a:ext cx="1097111" cy="8595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pic>
        <p:nvPicPr>
          <p:cNvPr id="180" name="Google Shape;180;p20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4038588" y="3461699"/>
            <a:ext cx="1097111" cy="8595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4500000" dist="104775">
              <a:srgbClr val="000000">
                <a:alpha val="60000"/>
              </a:srgbClr>
            </a:outerShdw>
          </a:effectLst>
        </p:spPr>
      </p:pic>
      <p:pic>
        <p:nvPicPr>
          <p:cNvPr id="181" name="Google Shape;18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1388" y="4292743"/>
            <a:ext cx="911775" cy="5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575" y="88725"/>
            <a:ext cx="1620700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87325" y="139300"/>
            <a:ext cx="493589" cy="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>
            <p:ph type="ctrTitle"/>
          </p:nvPr>
        </p:nvSpPr>
        <p:spPr>
          <a:xfrm>
            <a:off x="2834700" y="320450"/>
            <a:ext cx="3474600" cy="6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7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Lean Inception</a:t>
            </a:r>
            <a:endParaRPr b="1" sz="37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1"/>
          <p:cNvSpPr txBox="1"/>
          <p:nvPr>
            <p:ph type="ctrTitle"/>
          </p:nvPr>
        </p:nvSpPr>
        <p:spPr>
          <a:xfrm>
            <a:off x="3836400" y="4847100"/>
            <a:ext cx="14712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BuscaMascotas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1"/>
          <p:cNvSpPr txBox="1"/>
          <p:nvPr>
            <p:ph type="ctrTitle"/>
          </p:nvPr>
        </p:nvSpPr>
        <p:spPr>
          <a:xfrm>
            <a:off x="334100" y="139300"/>
            <a:ext cx="26991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Trabajo</a:t>
            </a:r>
            <a:endParaRPr b="1" sz="14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457900" y="939350"/>
            <a:ext cx="8500200" cy="3907800"/>
          </a:xfrm>
          <a:prstGeom prst="roundRect">
            <a:avLst>
              <a:gd fmla="val 16667" name="adj"/>
            </a:avLst>
          </a:prstGeom>
          <a:solidFill>
            <a:srgbClr val="CFE7C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900000" dist="85725">
              <a:srgbClr val="000000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KickOff : </a:t>
            </a:r>
            <a:r>
              <a:rPr b="1"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Alineación inicial del equipo.</a:t>
            </a:r>
            <a:endParaRPr b="1"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</a:t>
            </a: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Visión del Producto :</a:t>
            </a:r>
            <a:r>
              <a:rPr b="1" lang="es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Definición de la visión del producto.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El producto es/no es - Hace/no hace: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Establecimiento de los alcances.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Objetivos del producto :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Identificación de los objetivos claves.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Personas 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Creación de perfiles de usuarios.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Historias de Usuario 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Definición de las principales funcionalidades del producto.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Lluvia de ideas de funcionalidades 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Lista de posibles características o funcionalidades para el producto.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Revisión Técnica, de Negocio y de EU: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Viabilidad técnica, alineación con objetivos y usabilidad del producto.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Secuenciador: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Organización y orden de las funcionalidades.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s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– MVP Canvas :</a:t>
            </a:r>
            <a:r>
              <a:rPr b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s" sz="1300">
                <a:solidFill>
                  <a:srgbClr val="1A7A00"/>
                </a:solidFill>
                <a:latin typeface="Trebuchet MS"/>
                <a:ea typeface="Trebuchet MS"/>
                <a:cs typeface="Trebuchet MS"/>
                <a:sym typeface="Trebuchet MS"/>
              </a:rPr>
              <a:t>Definición del Producto Mínimo Viable (MVP).</a:t>
            </a:r>
            <a:endParaRPr i="1" sz="1300">
              <a:solidFill>
                <a:srgbClr val="1A7A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6">
            <a:alphaModFix/>
          </a:blip>
          <a:srcRect b="0" l="0" r="56726" t="0"/>
          <a:stretch/>
        </p:blipFill>
        <p:spPr>
          <a:xfrm>
            <a:off x="7247675" y="1093500"/>
            <a:ext cx="1532475" cy="12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8025" y="4124843"/>
            <a:ext cx="911775" cy="5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